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2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5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15" r:id="rId16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69" Type="http://schemas.openxmlformats.org/officeDocument/2006/relationships/slide" Target="slides/slide53.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B540142-3DE2-F87C-8217-3D6504078F7C}"/>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64355C6-90BC-4F86-BD1F-06A0A1BD40A6}" type="slidenum">
              <a:rPr kumimoji="0" lang="en-US" altLang="zh-CN" sz="12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en-US" altLang="zh-CN" sz="12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201730" name="Rectangle 2">
            <a:extLst>
              <a:ext uri="{FF2B5EF4-FFF2-40B4-BE49-F238E27FC236}">
                <a16:creationId xmlns:a16="http://schemas.microsoft.com/office/drawing/2014/main" id="{87D99FF5-D307-8B30-91E1-DB5F900F8A5A}"/>
              </a:ext>
            </a:extLst>
          </p:cNvPr>
          <p:cNvSpPr>
            <a:spLocks noChangeArrowheads="1" noTextEdit="1"/>
          </p:cNvSpPr>
          <p:nvPr>
            <p:ph type="sldImg"/>
          </p:nvPr>
        </p:nvSpPr>
        <p:spPr>
          <a:ln/>
        </p:spPr>
      </p:sp>
      <p:sp>
        <p:nvSpPr>
          <p:cNvPr id="201731" name="Rectangle 3">
            <a:extLst>
              <a:ext uri="{FF2B5EF4-FFF2-40B4-BE49-F238E27FC236}">
                <a16:creationId xmlns:a16="http://schemas.microsoft.com/office/drawing/2014/main" id="{0D743B3D-7D3E-E707-487D-9E5BC54E7C41}"/>
              </a:ext>
            </a:extLst>
          </p:cNvPr>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60.xml"/><Relationship Id="rId2" Type="http://schemas.openxmlformats.org/officeDocument/2006/relationships/notesSlide" Target="../notesSlides/notesSlide22.xml"/><Relationship Id="rId3" Type="http://schemas.openxmlformats.org/officeDocument/2006/relationships/hyperlink" Target="http://www.fws.gov/birddata/databases/db_selection.html" TargetMode="External"/><Relationship Id="rId4" Type="http://schemas.openxmlformats.org/officeDocument/2006/relationships/hyperlink" Target="http://www.fws.gov/data/fws_ims.htm" TargetMode="External"/><Relationship Id="rId5" Type="http://schemas.openxmlformats.org/officeDocument/2006/relationships/hyperlink" Target="http://www.fws.gov/data/NWRdata.htm" TargetMode="External"/></Relationships>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a:extLst>
              <a:ext uri="{FF2B5EF4-FFF2-40B4-BE49-F238E27FC236}">
                <a16:creationId xmlns:a16="http://schemas.microsoft.com/office/drawing/2014/main" id="{B3CCED88-1D15-6E61-161F-C16190E4591C}"/>
              </a:ext>
            </a:extLst>
          </p:cNvPr>
          <p:cNvSpPr>
            <a:spLocks noGrp="1" noChangeArrowheads="1"/>
          </p:cNvSpPr>
          <p:nvPr>
            <p:ph type="title"/>
          </p:nvPr>
        </p:nvSpPr>
        <p:spPr>
          <a:xfrm>
            <a:off x="609600" y="228600"/>
            <a:ext cx="7772400" cy="457200"/>
          </a:xfrm>
        </p:spPr>
        <p:txBody>
          <a:bodyPr/>
          <a:lstStyle/>
          <a:p>
            <a:pPr algn="ctr"/>
            <a:r>
              <a:rPr lang="en-US" altLang="zh-CN" sz="2000">
                <a:ea typeface="宋体" panose="02010600030101010101" pitchFamily="2" charset="-122"/>
              </a:rPr>
              <a:t>US Fish and Wildlife Service Hurricane Preparedness</a:t>
            </a:r>
          </a:p>
        </p:txBody>
      </p:sp>
      <p:sp>
        <p:nvSpPr>
          <p:cNvPr id="196611" name="Rectangle 3" descr="Rectangle: Click to edit Master text styles&#10;Second level&#10;Third level&#10;Fourth level&#10;Fifth level">
            <a:extLst>
              <a:ext uri="{FF2B5EF4-FFF2-40B4-BE49-F238E27FC236}">
                <a16:creationId xmlns:a16="http://schemas.microsoft.com/office/drawing/2014/main" id="{ED30042B-B435-967A-0EB5-C8DF297E4F28}"/>
              </a:ext>
            </a:extLst>
          </p:cNvPr>
          <p:cNvSpPr>
            <a:spLocks noGrp="1" noChangeArrowheads="1"/>
          </p:cNvSpPr>
          <p:nvPr>
            <p:ph type="body" idx="1"/>
          </p:nvPr>
        </p:nvSpPr>
        <p:spPr>
          <a:xfrm>
            <a:off x="152400" y="762000"/>
            <a:ext cx="8839200" cy="5105400"/>
          </a:xfrm>
        </p:spPr>
        <p:txBody>
          <a:bodyPr/>
          <a:lstStyle/>
          <a:p>
            <a:pPr>
              <a:lnSpc>
                <a:spcPct val="80000"/>
              </a:lnSpc>
              <a:buFont typeface="Wingdings" panose="05000000000000000000" pitchFamily="2" charset="2"/>
              <a:buNone/>
            </a:pPr>
            <a:r>
              <a:rPr lang="en-US" altLang="zh-CN" sz="900">
                <a:ea typeface="宋体" panose="02010600030101010101" pitchFamily="2" charset="-122"/>
              </a:rPr>
              <a:t> </a:t>
            </a:r>
            <a:r>
              <a:rPr lang="en-US" altLang="zh-CN" sz="1200">
                <a:ea typeface="宋体" panose="02010600030101010101" pitchFamily="2" charset="-122"/>
              </a:rPr>
              <a:t>Your agency’s data products that would be useful for hurricane preparedness and response</a:t>
            </a:r>
            <a:br>
              <a:rPr lang="en-US" altLang="zh-CN" sz="1200">
                <a:ea typeface="宋体" panose="02010600030101010101" pitchFamily="2" charset="-122"/>
              </a:rPr>
            </a:br>
            <a:r>
              <a:rPr lang="en-US" altLang="zh-CN" sz="1200">
                <a:ea typeface="宋体" panose="02010600030101010101" pitchFamily="2" charset="-122"/>
              </a:rPr>
              <a:t>* Federal facilities and personnel duty stations</a:t>
            </a:r>
          </a:p>
          <a:p>
            <a:pPr>
              <a:lnSpc>
                <a:spcPct val="80000"/>
              </a:lnSpc>
              <a:buFont typeface="Wingdings" panose="05000000000000000000" pitchFamily="2" charset="2"/>
              <a:buNone/>
            </a:pPr>
            <a:r>
              <a:rPr lang="en-US" altLang="zh-CN" sz="1200">
                <a:ea typeface="宋体" panose="02010600030101010101" pitchFamily="2" charset="-122"/>
              </a:rPr>
              <a:t>Links to Regional and Washington office phone numbers:  http://www.fws.gov/offices/phone.html</a:t>
            </a:r>
          </a:p>
          <a:p>
            <a:pPr>
              <a:lnSpc>
                <a:spcPct val="80000"/>
              </a:lnSpc>
              <a:buFont typeface="Wingdings" panose="05000000000000000000" pitchFamily="2" charset="2"/>
              <a:buNone/>
            </a:pPr>
            <a:r>
              <a:rPr lang="en-US" altLang="zh-CN" sz="1200">
                <a:ea typeface="宋体" panose="02010600030101010101" pitchFamily="2" charset="-122"/>
              </a:rPr>
              <a:t> Web sites  </a:t>
            </a:r>
          </a:p>
          <a:p>
            <a:pPr>
              <a:lnSpc>
                <a:spcPct val="80000"/>
              </a:lnSpc>
              <a:buFont typeface="Wingdings" panose="05000000000000000000" pitchFamily="2" charset="2"/>
              <a:buNone/>
            </a:pPr>
            <a:r>
              <a:rPr lang="en-US" altLang="zh-CN" sz="1200" b="1">
                <a:ea typeface="宋体" panose="02010600030101010101" pitchFamily="2" charset="-122"/>
              </a:rPr>
              <a:t>FWS National Data Sets, http://www.fws.gov/data/FWSNatlData.htm, Links to:</a:t>
            </a:r>
          </a:p>
          <a:p>
            <a:pPr>
              <a:lnSpc>
                <a:spcPct val="80000"/>
              </a:lnSpc>
            </a:pPr>
            <a:r>
              <a:rPr lang="en-US" altLang="zh-CN" sz="1200">
                <a:ea typeface="宋体" panose="02010600030101010101" pitchFamily="2" charset="-122"/>
              </a:rPr>
              <a:t>CMT Data - http://www.fws.gov/data/cmtgis.htm -   contains location information on all the offices within the Service that have an organization code. Unstaffed offices and some other facilities may not be included.</a:t>
            </a:r>
          </a:p>
          <a:p>
            <a:pPr>
              <a:lnSpc>
                <a:spcPct val="80000"/>
              </a:lnSpc>
            </a:pPr>
            <a:r>
              <a:rPr lang="en-US" altLang="zh-CN" sz="1200">
                <a:ea typeface="宋体" panose="02010600030101010101" pitchFamily="2" charset="-122"/>
              </a:rPr>
              <a:t>IMADS - http://www.fws.gov/data/IMADS/index.htm -   Data  includes FWS Offices, National Wildlife Refuge Boundaries, State Data Links, Gulf of Maine Coastal Program</a:t>
            </a:r>
          </a:p>
          <a:p>
            <a:pPr>
              <a:lnSpc>
                <a:spcPct val="80000"/>
              </a:lnSpc>
            </a:pPr>
            <a:r>
              <a:rPr lang="en-US" altLang="zh-CN" sz="1200">
                <a:ea typeface="宋体" panose="02010600030101010101" pitchFamily="2" charset="-122"/>
              </a:rPr>
              <a:t>National Wetlands Inventory -  http://www.fws.gov/nwi/ -   The National Wetlands Inventory (NWI) of the U.S. Fish &amp; Wildlife Service produces information on the characteristics, extent, and status of the Nation’s wetlands and deepwater habitats.</a:t>
            </a:r>
          </a:p>
          <a:p>
            <a:pPr>
              <a:lnSpc>
                <a:spcPct val="80000"/>
              </a:lnSpc>
            </a:pPr>
            <a:r>
              <a:rPr lang="en-US" altLang="zh-CN" sz="1200">
                <a:ea typeface="宋体" panose="02010600030101010101" pitchFamily="2" charset="-122"/>
              </a:rPr>
              <a:t>Migratory Bird Conservation Data Center - </a:t>
            </a:r>
            <a:r>
              <a:rPr lang="en-US" altLang="zh-CN" sz="1200">
                <a:ea typeface="宋体" panose="02010600030101010101" pitchFamily="2" charset="-122"/>
                <a:hlinkClick r:id="rId3"/>
              </a:rPr>
              <a:t>http://www.fws.gov/birddata/databases/db_selection.html</a:t>
            </a:r>
            <a:r>
              <a:rPr lang="en-US" altLang="zh-CN" sz="1200">
                <a:ea typeface="宋体" panose="02010600030101010101" pitchFamily="2" charset="-122"/>
              </a:rPr>
              <a:t>  The Bird Conservation Node provides access to bird population and habitat information relevent to population management, conservation planning, and evaluation. In order to make important agency databases available through the Bird Conservation Node, the FWS and USGS formed this Migratory Bird Data Center. Databases available include North American Breeding Bird Survey, Mid-Winter Waterfowl Survey, and Waterfowl Breeding Population and Habitat Survey</a:t>
            </a:r>
          </a:p>
          <a:p>
            <a:pPr>
              <a:lnSpc>
                <a:spcPct val="80000"/>
              </a:lnSpc>
            </a:pPr>
            <a:r>
              <a:rPr lang="en-US" altLang="zh-CN" sz="1200">
                <a:ea typeface="宋体" panose="02010600030101010101" pitchFamily="2" charset="-122"/>
              </a:rPr>
              <a:t>FWS Interactive Mapping Sites - </a:t>
            </a:r>
            <a:r>
              <a:rPr lang="en-US" altLang="zh-CN" sz="1200">
                <a:ea typeface="宋体" panose="02010600030101010101" pitchFamily="2" charset="-122"/>
                <a:hlinkClick r:id="rId4"/>
              </a:rPr>
              <a:t>http://www.fws.gov/data/fws_ims.htm</a:t>
            </a:r>
            <a:r>
              <a:rPr lang="en-US" altLang="zh-CN" sz="1200">
                <a:ea typeface="宋体" panose="02010600030101010101" pitchFamily="2" charset="-122"/>
              </a:rPr>
              <a:t>  Links to Interactive Mapping sites throughout FWS including Critical Habitat Portal for Endangered Species data, Wetlands Mapper (NWI Data), Environmental Conservation On-Line System (ECOS), Bird Conservation Node (under Migratory Bird Conservation Center), Great Lakes lake sturgeon tributary database and Geographic Information System (GIS), Pacific Region Interactive Mapping Site, and Alaska Region Interactive Mapping Site - North Pacific Seabird Colony Database</a:t>
            </a:r>
          </a:p>
          <a:p>
            <a:pPr>
              <a:lnSpc>
                <a:spcPct val="80000"/>
              </a:lnSpc>
            </a:pPr>
            <a:r>
              <a:rPr lang="en-US" altLang="zh-CN" sz="1200">
                <a:ea typeface="宋体" panose="02010600030101010101" pitchFamily="2" charset="-122"/>
              </a:rPr>
              <a:t>FWS National Wildlife Refuge Data - </a:t>
            </a:r>
            <a:r>
              <a:rPr lang="en-US" altLang="zh-CN" sz="1200">
                <a:ea typeface="宋体" panose="02010600030101010101" pitchFamily="2" charset="-122"/>
                <a:hlinkClick r:id="rId5"/>
              </a:rPr>
              <a:t>http://www.fws.gov/data/NWRdata.htm</a:t>
            </a:r>
            <a:r>
              <a:rPr lang="en-US" altLang="zh-CN" sz="1200">
                <a:ea typeface="宋体" panose="02010600030101010101" pitchFamily="2" charset="-122"/>
              </a:rPr>
              <a:t>  Links to Regional  Approved Acquisition Boundary Data - by FWS Region and by individual refuge when available, Land Ownership Status Boundary Data - where available, Wilderness Area Boundaries, Vegetation Data - limited sites, and Public Roads.</a:t>
            </a:r>
          </a:p>
          <a:p>
            <a:pPr>
              <a:lnSpc>
                <a:spcPct val="80000"/>
              </a:lnSpc>
            </a:pPr>
            <a:r>
              <a:rPr lang="en-US" altLang="zh-CN" sz="1200">
                <a:ea typeface="宋体" panose="02010600030101010101" pitchFamily="2" charset="-122"/>
              </a:rPr>
              <a:t>Other FWS Geospatial Data - http://www.fws.gov/data/fwsregdata.htm -   Links to Regional sites including Prairie Pothole ( North Dakota, South Dakota, and Montana) - Land Cover and Wetland Basin information, Louisiana Lands Protected through Federal Sponsorship, Region 5 Data Library, and Region 6 Data Library.</a:t>
            </a:r>
          </a:p>
          <a:p>
            <a:pPr>
              <a:lnSpc>
                <a:spcPct val="80000"/>
              </a:lnSpc>
            </a:pPr>
            <a:endParaRPr lang="en-US" altLang="zh-CN" sz="1200">
              <a:ea typeface="宋体" panose="02010600030101010101" pitchFamily="2" charset="-122"/>
            </a:endParaRPr>
          </a:p>
          <a:p>
            <a:pPr>
              <a:lnSpc>
                <a:spcPct val="80000"/>
              </a:lnSpc>
            </a:pPr>
            <a:r>
              <a:rPr lang="en-US" altLang="zh-CN" sz="900">
                <a:ea typeface="宋体" panose="02010600030101010101" pitchFamily="2" charset="-122"/>
              </a:rPr>
              <a:t> Services</a:t>
            </a:r>
          </a:p>
          <a:p>
            <a:pPr>
              <a:lnSpc>
                <a:spcPct val="80000"/>
              </a:lnSpc>
              <a:buFont typeface="Wingdings" panose="05000000000000000000" pitchFamily="2" charset="2"/>
              <a:buNone/>
            </a:pPr>
            <a:endParaRPr lang="en-US" altLang="zh-CN" sz="900">
              <a:ea typeface="宋体" panose="02010600030101010101" pitchFamily="2" charset="-122"/>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